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309" r:id="rId5"/>
    <p:sldId id="306" r:id="rId6"/>
    <p:sldId id="304" r:id="rId7"/>
    <p:sldId id="296" r:id="rId8"/>
    <p:sldId id="268" r:id="rId9"/>
    <p:sldId id="297" r:id="rId10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CBF6"/>
    <a:srgbClr val="4D748C"/>
    <a:srgbClr val="C59C93"/>
    <a:srgbClr val="F7ED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24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5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78396B8-7395-4270-B8F2-4CBA071736E1}" type="datetime1">
              <a:rPr lang="es-ES" smtClean="0"/>
              <a:t>11/01/2023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DD7E118-DCD0-425E-8F60-56D854F8828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jpg>
</file>

<file path=ppt/media/image12.jpg>
</file>

<file path=ppt/media/image13.jpeg>
</file>

<file path=ppt/media/image14.jp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590534-F78D-4CB7-BDCF-1A3A18E977B2}" type="datetime1">
              <a:rPr lang="es-ES" smtClean="0"/>
              <a:pPr/>
              <a:t>11/01/2023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6B913A0-8194-43AB-8CE1-D8825DE3150C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24837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112149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22440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740111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7915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arcador de posición de imagen 8" descr="fotografía de una hoja de palmera sobre fondo rosa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0584" y="4379976"/>
            <a:ext cx="3937416" cy="572798"/>
          </a:xfrm>
        </p:spPr>
        <p:txBody>
          <a:bodyPr rtlCol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esgos y benef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Marcador de posición de imagen 44" descr="Fotografía de hojas de palmera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 rtlCol="0">
            <a:noAutofit/>
          </a:bodyPr>
          <a:lstStyle>
            <a:lvl1pPr algn="l"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14232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c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Marcador de posición de imagen 8" descr="fotografía del teclado de un portátil rodeado de 2 hojas de palma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 rtlCol="0">
            <a:noAutofit/>
          </a:bodyPr>
          <a:lstStyle>
            <a:lvl1pPr algn="l"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86584"/>
            <a:ext cx="5157787" cy="368458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86584"/>
            <a:ext cx="5183188" cy="368458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192"/>
            <a:ext cx="10515600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os cla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c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posición de imagen 13" descr="fotografía de primer plano de hojas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Autofit/>
          </a:bodyPr>
          <a:lstStyle>
            <a:lvl1pPr algn="ctr"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claración de objetiv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posición de imagen 8" descr="Fotografía de hojas de palmera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8" name="Marcador de posición de imagen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Marcador de posición de imagen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4" name="Marcador de texto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9" name="Marcador de posición de imagen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5" name="Marcador de texto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6" name="Marcador de texto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0" name="Marcador de posición de imagen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7" name="Marcador de texto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18" name="Marcador de texto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11" name="Marcador de posición de imagen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9" name="Marcador de texto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20" name="Marcador de texto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rganig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posición de imagen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21" name="Marcador de posición de SmartArt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 elemento gráfico SmartArt</a:t>
            </a:r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Oportunida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Marcador de posición de imagen 17" descr="fotografía de primer plano de plantas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Rectángulo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2" name="Marcador de contenido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5" name="Marcador de contenido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4" name="Marcador de contenido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1" name="Marcador de contenido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7" name="Marcador de contenido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16" name="Marcador de contenido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en del 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arcador de posición de imagen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rtlCol="0" anchor="ctr" anchorCtr="0">
            <a:normAutofit/>
          </a:bodyPr>
          <a:lstStyle>
            <a:lvl1pPr algn="ctr"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rtlCol="0">
            <a:noAutofit/>
          </a:bodyPr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o de empres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 rtl="0"/>
            <a:endParaRPr lang="es-ES" sz="3600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rtlCol="0" anchor="t">
            <a:no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ES" noProof="0"/>
              <a:t>Haga clic para editar el texto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cala de tiem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64" name="Marcador de texto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rtlCol="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Título del elemento</a:t>
            </a:r>
          </a:p>
        </p:txBody>
      </p:sp>
      <p:sp>
        <p:nvSpPr>
          <p:cNvPr id="38" name="Marcador de texto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Año</a:t>
            </a:r>
          </a:p>
        </p:txBody>
      </p:sp>
      <p:sp>
        <p:nvSpPr>
          <p:cNvPr id="39" name="Marcador de texto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0" name="Marcador de texto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1" name="Marcador de texto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2" name="Marcador de texto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4" name="Marcador de texto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5" name="Marcador de texto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6" name="Marcador de texto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8" name="Marcador de texto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9" name="Marcador de texto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7" name="Marcador de texto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0" name="Marcador de texto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1" name="Marcador de texto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43" name="Marcador de texto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Año</a:t>
            </a:r>
          </a:p>
        </p:txBody>
      </p:sp>
      <p:sp>
        <p:nvSpPr>
          <p:cNvPr id="52" name="Marcador de texto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3" name="Marcador de texto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4" name="Marcador de texto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5" name="Marcador de texto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6" name="Marcador de texto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7" name="Marcador de texto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8" name="Marcador de texto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0" name="Marcador de texto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1" name="Marcador de texto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59" name="Marcador de texto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2" name="Marcador de texto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63" name="Marcador de texto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ES" noProof="0"/>
              <a:t>MM</a:t>
            </a:r>
          </a:p>
        </p:txBody>
      </p:sp>
      <p:sp>
        <p:nvSpPr>
          <p:cNvPr id="33" name="Marcador de fecha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 noProof="0"/>
              <a:t>20XX</a:t>
            </a:r>
          </a:p>
        </p:txBody>
      </p:sp>
      <p:sp>
        <p:nvSpPr>
          <p:cNvPr id="34" name="Marcador de pie de página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35" name="Marcador de número de diapositiva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ES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Gestión de la Calidad</a:t>
            </a:r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 rtlCol="0"/>
          <a:lstStyle/>
          <a:p>
            <a:pPr rtl="0"/>
            <a:r>
              <a:rPr lang="es-ES" dirty="0"/>
              <a:t>Ing. Evelyn Hernández</a:t>
            </a:r>
          </a:p>
        </p:txBody>
      </p:sp>
      <p:pic>
        <p:nvPicPr>
          <p:cNvPr id="8" name="Marcador de posición de imagen 7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3394F69C-82AF-DF3D-C50C-DEF7D6FA845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11317" r="113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Objetivo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3040" y="2799983"/>
            <a:ext cx="4087368" cy="2203704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ES" dirty="0"/>
              <a:t>Desarrollar las competencias que les permitan establecer todo el marco de selección en cuanto a métodos, técnicas, procedimientos y estándares necesarios para garantizar el proceso de gestión de calidad y que estos sean consistentes con las metas del proyecto y de la organización.</a:t>
            </a:r>
          </a:p>
        </p:txBody>
      </p:sp>
      <p:sp>
        <p:nvSpPr>
          <p:cNvPr id="6" name="Marcador de fecha 5">
            <a:extLst>
              <a:ext uri="{FF2B5EF4-FFF2-40B4-BE49-F238E27FC236}">
                <a16:creationId xmlns:a16="http://schemas.microsoft.com/office/drawing/2014/main" id="{55F77CBB-7E0A-452C-B294-CE85EADCD6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ES"/>
              <a:t>20XX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es-ES" smtClean="0"/>
              <a:pPr/>
              <a:t>2</a:t>
            </a:fld>
            <a:endParaRPr lang="es-ES"/>
          </a:p>
        </p:txBody>
      </p:sp>
      <p:pic>
        <p:nvPicPr>
          <p:cNvPr id="10" name="Marcador de posición de imagen 9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EB5B5739-2205-287A-7B56-832617180521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6628" r="662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A5201E-0D0B-4879-A91C-D4ED47D7B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8448" y="1457833"/>
            <a:ext cx="4480560" cy="640080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COMPETENCIAS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D14AC8A-30D4-48E3-9B06-1BA6665623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8448" y="2169096"/>
            <a:ext cx="2066544" cy="365760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Competencia 1</a:t>
            </a:r>
          </a:p>
        </p:txBody>
      </p:sp>
      <p:sp>
        <p:nvSpPr>
          <p:cNvPr id="29" name="Marcador de contenido 28">
            <a:extLst>
              <a:ext uri="{FF2B5EF4-FFF2-40B4-BE49-F238E27FC236}">
                <a16:creationId xmlns:a16="http://schemas.microsoft.com/office/drawing/2014/main" id="{C8A25AC9-18C2-42FA-A68D-B954C9D26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8448" y="2705493"/>
            <a:ext cx="2066544" cy="2918067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Desarrolla sistemas de información informáticos mediante la integración de principios matemáticos, ciencia computacional y prácticas de ingeniería, considerando estándares de calidad y mejores prácticas validadas por la industria del software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53195A3A-AB97-47CF-84BB-C2ADAABA59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685032" y="2169096"/>
            <a:ext cx="2066544" cy="365760"/>
          </a:xfrm>
        </p:spPr>
        <p:txBody>
          <a:bodyPr rtlCol="0"/>
          <a:lstStyle/>
          <a:p>
            <a:pPr rtl="0"/>
            <a:r>
              <a:rPr lang="es-ES" dirty="0"/>
              <a:t>Competencia 2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B646B65B-FC7E-41EC-97C2-063C6F0AAA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685032" y="2606039"/>
            <a:ext cx="2066544" cy="3017521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Mantiene sistemas de información informáticos y servicios generando soluciones propias o recomendadas como resultado del análisis de requerimientos del usuario, en función de estrategias, estándares y tecnologías disponibles.</a:t>
            </a:r>
          </a:p>
        </p:txBody>
      </p:sp>
      <p:sp>
        <p:nvSpPr>
          <p:cNvPr id="38" name="Marcador de número de diapositiva 37">
            <a:extLst>
              <a:ext uri="{FF2B5EF4-FFF2-40B4-BE49-F238E27FC236}">
                <a16:creationId xmlns:a16="http://schemas.microsoft.com/office/drawing/2014/main" id="{317B426A-ED12-4FB0-AEFB-637E82DB8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3</a:t>
            </a:fld>
            <a:endParaRPr lang="es-ES"/>
          </a:p>
        </p:txBody>
      </p:sp>
      <p:pic>
        <p:nvPicPr>
          <p:cNvPr id="48" name="Marcador de posición de imagen 47" descr="Una caricatura de una persona&#10;&#10;Descripción generada automáticamente con confianza media">
            <a:extLst>
              <a:ext uri="{FF2B5EF4-FFF2-40B4-BE49-F238E27FC236}">
                <a16:creationId xmlns:a16="http://schemas.microsoft.com/office/drawing/2014/main" id="{56B2716F-AC9B-67B7-D6F7-156458B5DBC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622" r="262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94094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Estructura de la asignatura</a:t>
            </a:r>
          </a:p>
        </p:txBody>
      </p:sp>
      <p:sp>
        <p:nvSpPr>
          <p:cNvPr id="40" name="Marcador de contenido 28">
            <a:extLst>
              <a:ext uri="{FF2B5EF4-FFF2-40B4-BE49-F238E27FC236}">
                <a16:creationId xmlns:a16="http://schemas.microsoft.com/office/drawing/2014/main" id="{DA2C1685-839D-BB46-B1E8-A38664748DC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1657183" y="2411516"/>
            <a:ext cx="4114800" cy="274320"/>
          </a:xfrm>
        </p:spPr>
        <p:txBody>
          <a:bodyPr rtlCol="0"/>
          <a:lstStyle/>
          <a:p>
            <a:pPr rtl="0"/>
            <a:r>
              <a:rPr lang="es-ES" dirty="0"/>
              <a:t>Calidad del Software</a:t>
            </a:r>
          </a:p>
        </p:txBody>
      </p:sp>
      <p:sp>
        <p:nvSpPr>
          <p:cNvPr id="43" name="Marcador de contenido 31">
            <a:extLst>
              <a:ext uri="{FF2B5EF4-FFF2-40B4-BE49-F238E27FC236}">
                <a16:creationId xmlns:a16="http://schemas.microsoft.com/office/drawing/2014/main" id="{FFD777EC-E653-DE40-A635-99F5A0B723DE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1657183" y="3567512"/>
            <a:ext cx="4114800" cy="274320"/>
          </a:xfrm>
        </p:spPr>
        <p:txBody>
          <a:bodyPr rtlCol="0"/>
          <a:lstStyle/>
          <a:p>
            <a:pPr rtl="0"/>
            <a:r>
              <a:rPr lang="es-ES" dirty="0"/>
              <a:t>Calidad del Producto</a:t>
            </a:r>
          </a:p>
        </p:txBody>
      </p:sp>
      <p:sp>
        <p:nvSpPr>
          <p:cNvPr id="45" name="Marcador de contenido 33">
            <a:extLst>
              <a:ext uri="{FF2B5EF4-FFF2-40B4-BE49-F238E27FC236}">
                <a16:creationId xmlns:a16="http://schemas.microsoft.com/office/drawing/2014/main" id="{C911C704-AC3A-3B4A-818C-F79DBA6526F6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1657183" y="4737597"/>
            <a:ext cx="4114800" cy="274320"/>
          </a:xfrm>
        </p:spPr>
        <p:txBody>
          <a:bodyPr rtlCol="0"/>
          <a:lstStyle/>
          <a:p>
            <a:pPr rtl="0"/>
            <a:r>
              <a:rPr lang="es-ES" dirty="0"/>
              <a:t>Calidad del proyecto</a:t>
            </a:r>
          </a:p>
        </p:txBody>
      </p:sp>
      <p:sp>
        <p:nvSpPr>
          <p:cNvPr id="41" name="Marcador de contenido 29">
            <a:extLst>
              <a:ext uri="{FF2B5EF4-FFF2-40B4-BE49-F238E27FC236}">
                <a16:creationId xmlns:a16="http://schemas.microsoft.com/office/drawing/2014/main" id="{C9FA8C80-0154-4B4D-9712-FE3DB4C3C6F6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404811" y="2411516"/>
            <a:ext cx="4114800" cy="274320"/>
          </a:xfrm>
        </p:spPr>
        <p:txBody>
          <a:bodyPr rtlCol="0"/>
          <a:lstStyle/>
          <a:p>
            <a:pPr rtl="0"/>
            <a:r>
              <a:rPr lang="es-ES" dirty="0"/>
              <a:t>Calidad de los procesos</a:t>
            </a:r>
          </a:p>
        </p:txBody>
      </p:sp>
      <p:sp>
        <p:nvSpPr>
          <p:cNvPr id="47" name="Marcador de contenido 35">
            <a:extLst>
              <a:ext uri="{FF2B5EF4-FFF2-40B4-BE49-F238E27FC236}">
                <a16:creationId xmlns:a16="http://schemas.microsoft.com/office/drawing/2014/main" id="{DA3D0C66-F3DC-0A49-B50D-9EA3966FF404}"/>
              </a:ext>
            </a:extLst>
          </p:cNvPr>
          <p:cNvSpPr>
            <a:spLocks noGrp="1"/>
          </p:cNvSpPr>
          <p:nvPr>
            <p:ph idx="23"/>
          </p:nvPr>
        </p:nvSpPr>
        <p:spPr>
          <a:xfrm>
            <a:off x="6404811" y="3570539"/>
            <a:ext cx="4114800" cy="274320"/>
          </a:xfrm>
        </p:spPr>
        <p:txBody>
          <a:bodyPr rtlCol="0"/>
          <a:lstStyle/>
          <a:p>
            <a:pPr rtl="0"/>
            <a:r>
              <a:rPr lang="es-ES" dirty="0"/>
              <a:t>Calidad en los datos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235D3B1-302E-4611-8FB6-958884D2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7045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5345" y="1168842"/>
            <a:ext cx="4588672" cy="640080"/>
          </a:xfrm>
        </p:spPr>
        <p:txBody>
          <a:bodyPr rtlCol="0">
            <a:noAutofit/>
          </a:bodyPr>
          <a:lstStyle/>
          <a:p>
            <a:pPr rtl="0"/>
            <a:r>
              <a:rPr lang="es-ES" dirty="0"/>
              <a:t>Compromisos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Estudiante	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4496" y="2569464"/>
            <a:ext cx="2185416" cy="29169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ES" noProof="1"/>
              <a:t>Motivación de  adentrarse en la asignatura con actitud positiva y poniendo los elemento necesarios para alcanzar cada una de las competencias establecidas.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14232" y="2103120"/>
            <a:ext cx="2185416" cy="365760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Docente</a:t>
            </a:r>
          </a:p>
        </p:txBody>
      </p:sp>
      <p:sp>
        <p:nvSpPr>
          <p:cNvPr id="34" name="Marcador de contenido 33">
            <a:extLst>
              <a:ext uri="{FF2B5EF4-FFF2-40B4-BE49-F238E27FC236}">
                <a16:creationId xmlns:a16="http://schemas.microsoft.com/office/drawing/2014/main" id="{213EBF44-0FC2-4FC4-AC05-BD5EB2F3CB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14232" y="2569464"/>
            <a:ext cx="2185416" cy="2916936"/>
          </a:xfrm>
        </p:spPr>
        <p:txBody>
          <a:bodyPr rtlCol="0">
            <a:normAutofit/>
          </a:bodyPr>
          <a:lstStyle/>
          <a:p>
            <a:r>
              <a:rPr lang="es-ES" noProof="1"/>
              <a:t>De mi parte, está el compromiso de acompañar y apoyar en lo que se requiera para que se saque el máximo provecho en la formación profesional y personal, de cada uno de ustedes.</a:t>
            </a:r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47081026-6073-4FB4-BACC-6C021DD4E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5</a:t>
            </a:fld>
            <a:endParaRPr lang="es-ES" dirty="0"/>
          </a:p>
        </p:txBody>
      </p:sp>
      <p:pic>
        <p:nvPicPr>
          <p:cNvPr id="16" name="Marcador de posición de imagen 15" descr="Diagrama&#10;&#10;Descripción generada automáticamente">
            <a:extLst>
              <a:ext uri="{FF2B5EF4-FFF2-40B4-BE49-F238E27FC236}">
                <a16:creationId xmlns:a16="http://schemas.microsoft.com/office/drawing/2014/main" id="{6CA5ABBF-1BC5-1917-7693-AE6B6F93D1C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t="5019" b="5019"/>
          <a:stretch>
            <a:fillRect/>
          </a:stretch>
        </p:blipFill>
        <p:spPr>
          <a:xfrm>
            <a:off x="1709928" y="1808923"/>
            <a:ext cx="4178808" cy="3677478"/>
          </a:xfrm>
        </p:spPr>
      </p:pic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posición de imagen 6" descr="Primer plano de un reloj de pared ">
            <a:extLst>
              <a:ext uri="{FF2B5EF4-FFF2-40B4-BE49-F238E27FC236}">
                <a16:creationId xmlns:a16="http://schemas.microsoft.com/office/drawing/2014/main" id="{4CB72E8C-BD65-4DC9-BE83-0E228B6A80A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6181344" cy="6858000"/>
          </a:xfrm>
        </p:spPr>
      </p:pic>
      <p:sp>
        <p:nvSpPr>
          <p:cNvPr id="33" name="Título 32">
            <a:extLst>
              <a:ext uri="{FF2B5EF4-FFF2-40B4-BE49-F238E27FC236}">
                <a16:creationId xmlns:a16="http://schemas.microsoft.com/office/drawing/2014/main" id="{1D291211-3EE5-468A-9544-9DD9E6923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7" y="4151376"/>
            <a:ext cx="4700811" cy="914400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ÉXITOS</a:t>
            </a:r>
          </a:p>
        </p:txBody>
      </p:sp>
      <p:sp>
        <p:nvSpPr>
          <p:cNvPr id="18" name="Marcador de número de diapositiva 17">
            <a:extLst>
              <a:ext uri="{FF2B5EF4-FFF2-40B4-BE49-F238E27FC236}">
                <a16:creationId xmlns:a16="http://schemas.microsoft.com/office/drawing/2014/main" id="{782260B2-4C92-4B33-AF87-E5810D104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ES" smtClean="0"/>
              <a:pPr rtl="0"/>
              <a:t>6</a:t>
            </a:fld>
            <a:endParaRPr lang="es-ES"/>
          </a:p>
        </p:txBody>
      </p:sp>
      <p:pic>
        <p:nvPicPr>
          <p:cNvPr id="13" name="Marcador de posición de imagen 12" descr="Un par de mujeres con vestidos negros&#10;&#10;Descripción generada automáticamente con confianza media">
            <a:extLst>
              <a:ext uri="{FF2B5EF4-FFF2-40B4-BE49-F238E27FC236}">
                <a16:creationId xmlns:a16="http://schemas.microsoft.com/office/drawing/2014/main" id="{13B6831E-7265-86A8-5602-B170D0F62D9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 t="11350" b="1135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1442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588_TF10081922_Win32" id="{DB75D3B0-7D0F-4B66-815D-BB68E1EAFF29}" vid="{5BDC3A43-58D2-463A-B833-8487BE13E1C1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{2ACE6CAE-3D11-47B6-85C5-0F865FB9097A}tf10081922_win32</Template>
  <TotalTime>96</TotalTime>
  <Words>220</Words>
  <Application>Microsoft Office PowerPoint</Application>
  <PresentationFormat>Panorámica</PresentationFormat>
  <Paragraphs>33</Paragraphs>
  <Slides>6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Arial</vt:lpstr>
      <vt:lpstr>Calibri</vt:lpstr>
      <vt:lpstr>Quire Sans Pro Light</vt:lpstr>
      <vt:lpstr>Tisa Offc Serif Pro</vt:lpstr>
      <vt:lpstr>Tema de Office</vt:lpstr>
      <vt:lpstr>Gestión de la Calidad</vt:lpstr>
      <vt:lpstr>Objetivo</vt:lpstr>
      <vt:lpstr>COMPETENCIAS</vt:lpstr>
      <vt:lpstr>Estructura de la asignatura</vt:lpstr>
      <vt:lpstr>Compromisos</vt:lpstr>
      <vt:lpstr>ÉXITOS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Gestión de la Calidad</dc:title>
  <dc:creator>Hernández de Jimenez, Evelyn Lissette</dc:creator>
  <cp:lastModifiedBy>Hernández de Jimenez, Evelyn Lissette</cp:lastModifiedBy>
  <cp:revision>4</cp:revision>
  <dcterms:created xsi:type="dcterms:W3CDTF">2023-01-11T10:40:05Z</dcterms:created>
  <dcterms:modified xsi:type="dcterms:W3CDTF">2023-01-11T20:25:06Z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